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aleway Bold" charset="1" panose="00000000000000000000"/>
      <p:regular r:id="rId24"/>
    </p:embeddedFont>
    <p:embeddedFont>
      <p:font typeface="Raleway" charset="1" panose="00000000000000000000"/>
      <p:regular r:id="rId25"/>
    </p:embeddedFont>
    <p:embeddedFont>
      <p:font typeface="Archivo Black" charset="1" panose="020B0A03020202020B04"/>
      <p:regular r:id="rId26"/>
    </p:embeddedFont>
    <p:embeddedFont>
      <p:font typeface="Raleway Italics" charset="1" panose="00000000000000000000"/>
      <p:regular r:id="rId27"/>
    </p:embeddedFont>
    <p:embeddedFont>
      <p:font typeface="Open Sans Bold" charset="1" panose="020B0806030504020204"/>
      <p:regular r:id="rId28"/>
    </p:embeddedFont>
    <p:embeddedFont>
      <p:font typeface="Open Sans" charset="1" panose="020B06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https://youtu.be/-wGXhmkVLCc?si=b0E-AjnnEkBYbZN5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pn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24136" y="0"/>
            <a:ext cx="18412136" cy="10779469"/>
          </a:xfrm>
          <a:custGeom>
            <a:avLst/>
            <a:gdLst/>
            <a:ahLst/>
            <a:cxnLst/>
            <a:rect r="r" b="b" t="t" l="l"/>
            <a:pathLst>
              <a:path h="10779469" w="18412136">
                <a:moveTo>
                  <a:pt x="18412136" y="10779469"/>
                </a:moveTo>
                <a:lnTo>
                  <a:pt x="0" y="10779469"/>
                </a:lnTo>
                <a:lnTo>
                  <a:pt x="0" y="0"/>
                </a:lnTo>
                <a:lnTo>
                  <a:pt x="18412136" y="0"/>
                </a:lnTo>
                <a:lnTo>
                  <a:pt x="18412136" y="10779469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147063" y="686059"/>
            <a:ext cx="10895690" cy="7436845"/>
          </a:xfrm>
          <a:custGeom>
            <a:avLst/>
            <a:gdLst/>
            <a:ahLst/>
            <a:cxnLst/>
            <a:rect r="r" b="b" t="t" l="l"/>
            <a:pathLst>
              <a:path h="7436845" w="10895690">
                <a:moveTo>
                  <a:pt x="10895690" y="0"/>
                </a:moveTo>
                <a:lnTo>
                  <a:pt x="0" y="0"/>
                </a:lnTo>
                <a:lnTo>
                  <a:pt x="0" y="7436845"/>
                </a:lnTo>
                <a:lnTo>
                  <a:pt x="10895690" y="7436845"/>
                </a:lnTo>
                <a:lnTo>
                  <a:pt x="10895690" y="0"/>
                </a:lnTo>
                <a:close/>
              </a:path>
            </a:pathLst>
          </a:custGeom>
          <a:blipFill>
            <a:blip r:embed="rId4"/>
            <a:stretch>
              <a:fillRect l="0" t="0" r="-18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29644" y="8765344"/>
            <a:ext cx="9098656" cy="45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lang="en-US" b="true" sz="2546" spc="491">
                <a:solidFill>
                  <a:srgbClr val="FC6736"/>
                </a:solidFill>
                <a:latin typeface="Raleway Bold"/>
                <a:ea typeface="Raleway Bold"/>
                <a:cs typeface="Raleway Bold"/>
                <a:sym typeface="Raleway Bold"/>
              </a:rPr>
              <a:t>SCALZO, CORTINOVIS, BIANCHI, BASILE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9233" y="7126959"/>
            <a:ext cx="6167401" cy="72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7"/>
              </a:lnSpc>
            </a:pPr>
            <a:r>
              <a:rPr lang="en-US" sz="4205" spc="811">
                <a:solidFill>
                  <a:srgbClr val="F2EBE3"/>
                </a:solidFill>
                <a:latin typeface="Raleway"/>
                <a:ea typeface="Raleway"/>
                <a:cs typeface="Raleway"/>
                <a:sym typeface="Raleway"/>
              </a:rPr>
              <a:t>RUN FEARLESS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9233" y="5170076"/>
            <a:ext cx="10964333" cy="158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20"/>
              </a:lnSpc>
            </a:pPr>
            <a:r>
              <a:rPr lang="en-US" sz="11820" spc="756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RUNDEX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6618" y="629833"/>
            <a:ext cx="4148619" cy="4172325"/>
          </a:xfrm>
          <a:custGeom>
            <a:avLst/>
            <a:gdLst/>
            <a:ahLst/>
            <a:cxnLst/>
            <a:rect r="r" b="b" t="t" l="l"/>
            <a:pathLst>
              <a:path h="4172325" w="4148619">
                <a:moveTo>
                  <a:pt x="0" y="0"/>
                </a:moveTo>
                <a:lnTo>
                  <a:pt x="4148619" y="0"/>
                </a:lnTo>
                <a:lnTo>
                  <a:pt x="4148619" y="4172325"/>
                </a:lnTo>
                <a:lnTo>
                  <a:pt x="0" y="417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14736" y="846159"/>
            <a:ext cx="3732383" cy="3739673"/>
            <a:chOff x="0" y="0"/>
            <a:chExt cx="6502400" cy="6515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238" y="3547"/>
              <a:ext cx="6499497" cy="6517978"/>
            </a:xfrm>
            <a:custGeom>
              <a:avLst/>
              <a:gdLst/>
              <a:ahLst/>
              <a:cxnLst/>
              <a:rect r="r" b="b" t="t" l="l"/>
              <a:pathLst>
                <a:path h="6517978" w="6499497">
                  <a:moveTo>
                    <a:pt x="708424" y="31654"/>
                  </a:moveTo>
                  <a:lnTo>
                    <a:pt x="157521" y="582558"/>
                  </a:lnTo>
                  <a:cubicBezTo>
                    <a:pt x="153192" y="586887"/>
                    <a:pt x="150760" y="592759"/>
                    <a:pt x="150760" y="598881"/>
                  </a:cubicBezTo>
                  <a:lnTo>
                    <a:pt x="150760" y="608443"/>
                  </a:lnTo>
                  <a:cubicBezTo>
                    <a:pt x="150760" y="620841"/>
                    <a:pt x="155421" y="632419"/>
                    <a:pt x="164011" y="641358"/>
                  </a:cubicBezTo>
                  <a:lnTo>
                    <a:pt x="2446104" y="3016218"/>
                  </a:lnTo>
                  <a:cubicBezTo>
                    <a:pt x="2472140" y="3043314"/>
                    <a:pt x="2529068" y="3111889"/>
                    <a:pt x="2550910" y="3142467"/>
                  </a:cubicBezTo>
                  <a:lnTo>
                    <a:pt x="2574816" y="3175935"/>
                  </a:lnTo>
                  <a:cubicBezTo>
                    <a:pt x="2588659" y="3195315"/>
                    <a:pt x="2586658" y="3221822"/>
                    <a:pt x="2570064" y="3238905"/>
                  </a:cubicBezTo>
                  <a:lnTo>
                    <a:pt x="32449" y="5851155"/>
                  </a:lnTo>
                  <a:cubicBezTo>
                    <a:pt x="10320" y="5873935"/>
                    <a:pt x="-1381" y="5904866"/>
                    <a:pt x="130" y="5936588"/>
                  </a:cubicBezTo>
                  <a:lnTo>
                    <a:pt x="9483" y="6132994"/>
                  </a:lnTo>
                  <a:cubicBezTo>
                    <a:pt x="14163" y="6231277"/>
                    <a:pt x="55585" y="6330697"/>
                    <a:pt x="122072" y="6403230"/>
                  </a:cubicBezTo>
                  <a:lnTo>
                    <a:pt x="193620" y="6481281"/>
                  </a:lnTo>
                  <a:cubicBezTo>
                    <a:pt x="215054" y="6504664"/>
                    <a:pt x="245319" y="6517978"/>
                    <a:pt x="277041" y="6517978"/>
                  </a:cubicBezTo>
                  <a:lnTo>
                    <a:pt x="671133" y="6517978"/>
                  </a:lnTo>
                  <a:cubicBezTo>
                    <a:pt x="680162" y="6517978"/>
                    <a:pt x="688178" y="6512200"/>
                    <a:pt x="691033" y="6503635"/>
                  </a:cubicBezTo>
                  <a:lnTo>
                    <a:pt x="695814" y="6489291"/>
                  </a:lnTo>
                  <a:cubicBezTo>
                    <a:pt x="701202" y="6473124"/>
                    <a:pt x="714569" y="6451134"/>
                    <a:pt x="726440" y="6438908"/>
                  </a:cubicBezTo>
                  <a:lnTo>
                    <a:pt x="3214286" y="3876238"/>
                  </a:lnTo>
                  <a:cubicBezTo>
                    <a:pt x="3223376" y="3866875"/>
                    <a:pt x="3235877" y="3861601"/>
                    <a:pt x="3248927" y="3861623"/>
                  </a:cubicBezTo>
                  <a:cubicBezTo>
                    <a:pt x="3261976" y="3861645"/>
                    <a:pt x="3274459" y="3866961"/>
                    <a:pt x="3283518" y="3876355"/>
                  </a:cubicBezTo>
                  <a:lnTo>
                    <a:pt x="5796241" y="6482143"/>
                  </a:lnTo>
                  <a:cubicBezTo>
                    <a:pt x="5818218" y="6504934"/>
                    <a:pt x="5848903" y="6517224"/>
                    <a:pt x="5880536" y="6515905"/>
                  </a:cubicBezTo>
                  <a:lnTo>
                    <a:pt x="6240052" y="6500926"/>
                  </a:lnTo>
                  <a:cubicBezTo>
                    <a:pt x="6271878" y="6499599"/>
                    <a:pt x="6301850" y="6485588"/>
                    <a:pt x="6323277" y="6462017"/>
                  </a:cubicBezTo>
                  <a:lnTo>
                    <a:pt x="6385414" y="6393666"/>
                  </a:lnTo>
                  <a:cubicBezTo>
                    <a:pt x="6445811" y="6327229"/>
                    <a:pt x="6483416" y="6236169"/>
                    <a:pt x="6487493" y="6146474"/>
                  </a:cubicBezTo>
                  <a:lnTo>
                    <a:pt x="6499476" y="5882842"/>
                  </a:lnTo>
                  <a:cubicBezTo>
                    <a:pt x="6499882" y="5873905"/>
                    <a:pt x="6494305" y="5865785"/>
                    <a:pt x="6485819" y="5862957"/>
                  </a:cubicBezTo>
                  <a:lnTo>
                    <a:pt x="6471475" y="5858175"/>
                  </a:lnTo>
                  <a:cubicBezTo>
                    <a:pt x="6455175" y="5852742"/>
                    <a:pt x="6433554" y="5839380"/>
                    <a:pt x="6421406" y="5827231"/>
                  </a:cubicBezTo>
                  <a:lnTo>
                    <a:pt x="6078290" y="5484115"/>
                  </a:lnTo>
                  <a:cubicBezTo>
                    <a:pt x="5938251" y="5344075"/>
                    <a:pt x="5536283" y="4933822"/>
                    <a:pt x="5399130" y="4790953"/>
                  </a:cubicBezTo>
                  <a:lnTo>
                    <a:pt x="3919069" y="3249223"/>
                  </a:lnTo>
                  <a:cubicBezTo>
                    <a:pt x="3906193" y="3235810"/>
                    <a:pt x="3899202" y="3218434"/>
                    <a:pt x="3899202" y="3199841"/>
                  </a:cubicBezTo>
                  <a:lnTo>
                    <a:pt x="3899202" y="3185498"/>
                  </a:lnTo>
                  <a:cubicBezTo>
                    <a:pt x="3899202" y="3176209"/>
                    <a:pt x="3902693" y="3167498"/>
                    <a:pt x="3909109" y="3160783"/>
                  </a:cubicBezTo>
                  <a:lnTo>
                    <a:pt x="6312778" y="644441"/>
                  </a:lnTo>
                  <a:cubicBezTo>
                    <a:pt x="6331981" y="624338"/>
                    <a:pt x="6331869" y="592655"/>
                    <a:pt x="6312526" y="572688"/>
                  </a:cubicBezTo>
                  <a:lnTo>
                    <a:pt x="5764819" y="7312"/>
                  </a:lnTo>
                  <a:cubicBezTo>
                    <a:pt x="5758388" y="675"/>
                    <a:pt x="5748722" y="-1688"/>
                    <a:pt x="5739955" y="1234"/>
                  </a:cubicBezTo>
                  <a:lnTo>
                    <a:pt x="5725612" y="6015"/>
                  </a:lnTo>
                  <a:cubicBezTo>
                    <a:pt x="5709243" y="11472"/>
                    <a:pt x="5687813" y="24830"/>
                    <a:pt x="5675707" y="37123"/>
                  </a:cubicBezTo>
                  <a:lnTo>
                    <a:pt x="3264766" y="2485444"/>
                  </a:lnTo>
                  <a:cubicBezTo>
                    <a:pt x="3255552" y="2494801"/>
                    <a:pt x="3242969" y="2500070"/>
                    <a:pt x="3229836" y="2500070"/>
                  </a:cubicBezTo>
                  <a:cubicBezTo>
                    <a:pt x="3216704" y="2500071"/>
                    <a:pt x="3204120" y="2494802"/>
                    <a:pt x="3194905" y="2485446"/>
                  </a:cubicBezTo>
                  <a:lnTo>
                    <a:pt x="778557" y="31922"/>
                  </a:lnTo>
                  <a:cubicBezTo>
                    <a:pt x="769317" y="22540"/>
                    <a:pt x="756714" y="17235"/>
                    <a:pt x="743546" y="17185"/>
                  </a:cubicBezTo>
                  <a:cubicBezTo>
                    <a:pt x="730378" y="17134"/>
                    <a:pt x="717735" y="22343"/>
                    <a:pt x="708424" y="31654"/>
                  </a:cubicBezTo>
                  <a:close/>
                </a:path>
              </a:pathLst>
            </a:custGeom>
            <a:solidFill>
              <a:srgbClr val="D8000C">
                <a:alpha val="7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502400" cy="6524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1252" y="6062576"/>
            <a:ext cx="4390129" cy="3727931"/>
          </a:xfrm>
          <a:custGeom>
            <a:avLst/>
            <a:gdLst/>
            <a:ahLst/>
            <a:cxnLst/>
            <a:rect r="r" b="b" t="t" l="l"/>
            <a:pathLst>
              <a:path h="3727931" w="4390129">
                <a:moveTo>
                  <a:pt x="0" y="0"/>
                </a:moveTo>
                <a:lnTo>
                  <a:pt x="4390130" y="0"/>
                </a:lnTo>
                <a:lnTo>
                  <a:pt x="4390130" y="3727931"/>
                </a:lnTo>
                <a:lnTo>
                  <a:pt x="0" y="3727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0125" y="6062576"/>
            <a:ext cx="3732383" cy="3739673"/>
            <a:chOff x="0" y="0"/>
            <a:chExt cx="6502400" cy="6515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38" y="3547"/>
              <a:ext cx="6499497" cy="6517978"/>
            </a:xfrm>
            <a:custGeom>
              <a:avLst/>
              <a:gdLst/>
              <a:ahLst/>
              <a:cxnLst/>
              <a:rect r="r" b="b" t="t" l="l"/>
              <a:pathLst>
                <a:path h="6517978" w="6499497">
                  <a:moveTo>
                    <a:pt x="708424" y="31654"/>
                  </a:moveTo>
                  <a:lnTo>
                    <a:pt x="157521" y="582558"/>
                  </a:lnTo>
                  <a:cubicBezTo>
                    <a:pt x="153192" y="586887"/>
                    <a:pt x="150760" y="592759"/>
                    <a:pt x="150760" y="598881"/>
                  </a:cubicBezTo>
                  <a:lnTo>
                    <a:pt x="150760" y="608443"/>
                  </a:lnTo>
                  <a:cubicBezTo>
                    <a:pt x="150760" y="620841"/>
                    <a:pt x="155421" y="632419"/>
                    <a:pt x="164011" y="641358"/>
                  </a:cubicBezTo>
                  <a:lnTo>
                    <a:pt x="2446104" y="3016218"/>
                  </a:lnTo>
                  <a:cubicBezTo>
                    <a:pt x="2472140" y="3043314"/>
                    <a:pt x="2529068" y="3111889"/>
                    <a:pt x="2550910" y="3142467"/>
                  </a:cubicBezTo>
                  <a:lnTo>
                    <a:pt x="2574816" y="3175935"/>
                  </a:lnTo>
                  <a:cubicBezTo>
                    <a:pt x="2588659" y="3195315"/>
                    <a:pt x="2586658" y="3221822"/>
                    <a:pt x="2570064" y="3238905"/>
                  </a:cubicBezTo>
                  <a:lnTo>
                    <a:pt x="32449" y="5851155"/>
                  </a:lnTo>
                  <a:cubicBezTo>
                    <a:pt x="10320" y="5873935"/>
                    <a:pt x="-1381" y="5904866"/>
                    <a:pt x="130" y="5936588"/>
                  </a:cubicBezTo>
                  <a:lnTo>
                    <a:pt x="9483" y="6132994"/>
                  </a:lnTo>
                  <a:cubicBezTo>
                    <a:pt x="14163" y="6231277"/>
                    <a:pt x="55585" y="6330697"/>
                    <a:pt x="122072" y="6403230"/>
                  </a:cubicBezTo>
                  <a:lnTo>
                    <a:pt x="193620" y="6481281"/>
                  </a:lnTo>
                  <a:cubicBezTo>
                    <a:pt x="215054" y="6504664"/>
                    <a:pt x="245319" y="6517978"/>
                    <a:pt x="277041" y="6517978"/>
                  </a:cubicBezTo>
                  <a:lnTo>
                    <a:pt x="671133" y="6517978"/>
                  </a:lnTo>
                  <a:cubicBezTo>
                    <a:pt x="680162" y="6517978"/>
                    <a:pt x="688178" y="6512200"/>
                    <a:pt x="691033" y="6503635"/>
                  </a:cubicBezTo>
                  <a:lnTo>
                    <a:pt x="695814" y="6489291"/>
                  </a:lnTo>
                  <a:cubicBezTo>
                    <a:pt x="701202" y="6473124"/>
                    <a:pt x="714569" y="6451134"/>
                    <a:pt x="726440" y="6438908"/>
                  </a:cubicBezTo>
                  <a:lnTo>
                    <a:pt x="3214286" y="3876238"/>
                  </a:lnTo>
                  <a:cubicBezTo>
                    <a:pt x="3223376" y="3866875"/>
                    <a:pt x="3235877" y="3861601"/>
                    <a:pt x="3248927" y="3861623"/>
                  </a:cubicBezTo>
                  <a:cubicBezTo>
                    <a:pt x="3261976" y="3861645"/>
                    <a:pt x="3274459" y="3866961"/>
                    <a:pt x="3283518" y="3876355"/>
                  </a:cubicBezTo>
                  <a:lnTo>
                    <a:pt x="5796241" y="6482143"/>
                  </a:lnTo>
                  <a:cubicBezTo>
                    <a:pt x="5818218" y="6504934"/>
                    <a:pt x="5848903" y="6517224"/>
                    <a:pt x="5880536" y="6515905"/>
                  </a:cubicBezTo>
                  <a:lnTo>
                    <a:pt x="6240052" y="6500926"/>
                  </a:lnTo>
                  <a:cubicBezTo>
                    <a:pt x="6271878" y="6499599"/>
                    <a:pt x="6301850" y="6485588"/>
                    <a:pt x="6323277" y="6462017"/>
                  </a:cubicBezTo>
                  <a:lnTo>
                    <a:pt x="6385414" y="6393666"/>
                  </a:lnTo>
                  <a:cubicBezTo>
                    <a:pt x="6445811" y="6327229"/>
                    <a:pt x="6483416" y="6236169"/>
                    <a:pt x="6487493" y="6146474"/>
                  </a:cubicBezTo>
                  <a:lnTo>
                    <a:pt x="6499476" y="5882842"/>
                  </a:lnTo>
                  <a:cubicBezTo>
                    <a:pt x="6499882" y="5873905"/>
                    <a:pt x="6494305" y="5865785"/>
                    <a:pt x="6485819" y="5862957"/>
                  </a:cubicBezTo>
                  <a:lnTo>
                    <a:pt x="6471475" y="5858175"/>
                  </a:lnTo>
                  <a:cubicBezTo>
                    <a:pt x="6455175" y="5852742"/>
                    <a:pt x="6433554" y="5839380"/>
                    <a:pt x="6421406" y="5827231"/>
                  </a:cubicBezTo>
                  <a:lnTo>
                    <a:pt x="6078290" y="5484115"/>
                  </a:lnTo>
                  <a:cubicBezTo>
                    <a:pt x="5938251" y="5344075"/>
                    <a:pt x="5536283" y="4933822"/>
                    <a:pt x="5399130" y="4790953"/>
                  </a:cubicBezTo>
                  <a:lnTo>
                    <a:pt x="3919069" y="3249223"/>
                  </a:lnTo>
                  <a:cubicBezTo>
                    <a:pt x="3906193" y="3235810"/>
                    <a:pt x="3899202" y="3218434"/>
                    <a:pt x="3899202" y="3199841"/>
                  </a:cubicBezTo>
                  <a:lnTo>
                    <a:pt x="3899202" y="3185498"/>
                  </a:lnTo>
                  <a:cubicBezTo>
                    <a:pt x="3899202" y="3176209"/>
                    <a:pt x="3902693" y="3167498"/>
                    <a:pt x="3909109" y="3160783"/>
                  </a:cubicBezTo>
                  <a:lnTo>
                    <a:pt x="6312778" y="644441"/>
                  </a:lnTo>
                  <a:cubicBezTo>
                    <a:pt x="6331981" y="624338"/>
                    <a:pt x="6331869" y="592655"/>
                    <a:pt x="6312526" y="572688"/>
                  </a:cubicBezTo>
                  <a:lnTo>
                    <a:pt x="5764819" y="7312"/>
                  </a:lnTo>
                  <a:cubicBezTo>
                    <a:pt x="5758388" y="675"/>
                    <a:pt x="5748722" y="-1688"/>
                    <a:pt x="5739955" y="1234"/>
                  </a:cubicBezTo>
                  <a:lnTo>
                    <a:pt x="5725612" y="6015"/>
                  </a:lnTo>
                  <a:cubicBezTo>
                    <a:pt x="5709243" y="11472"/>
                    <a:pt x="5687813" y="24830"/>
                    <a:pt x="5675707" y="37123"/>
                  </a:cubicBezTo>
                  <a:lnTo>
                    <a:pt x="3264766" y="2485444"/>
                  </a:lnTo>
                  <a:cubicBezTo>
                    <a:pt x="3255552" y="2494801"/>
                    <a:pt x="3242969" y="2500070"/>
                    <a:pt x="3229836" y="2500070"/>
                  </a:cubicBezTo>
                  <a:cubicBezTo>
                    <a:pt x="3216704" y="2500071"/>
                    <a:pt x="3204120" y="2494802"/>
                    <a:pt x="3194905" y="2485446"/>
                  </a:cubicBezTo>
                  <a:lnTo>
                    <a:pt x="778557" y="31922"/>
                  </a:lnTo>
                  <a:cubicBezTo>
                    <a:pt x="769317" y="22540"/>
                    <a:pt x="756714" y="17235"/>
                    <a:pt x="743546" y="17185"/>
                  </a:cubicBezTo>
                  <a:cubicBezTo>
                    <a:pt x="730378" y="17134"/>
                    <a:pt x="717735" y="22343"/>
                    <a:pt x="708424" y="31654"/>
                  </a:cubicBezTo>
                  <a:close/>
                </a:path>
              </a:pathLst>
            </a:custGeom>
            <a:solidFill>
              <a:srgbClr val="D8000C">
                <a:alpha val="7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6502400" cy="6524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523064" y="6417595"/>
            <a:ext cx="2672311" cy="2734639"/>
          </a:xfrm>
          <a:custGeom>
            <a:avLst/>
            <a:gdLst/>
            <a:ahLst/>
            <a:cxnLst/>
            <a:rect r="r" b="b" t="t" l="l"/>
            <a:pathLst>
              <a:path h="2734639" w="2672311">
                <a:moveTo>
                  <a:pt x="0" y="0"/>
                </a:moveTo>
                <a:lnTo>
                  <a:pt x="2672311" y="0"/>
                </a:lnTo>
                <a:lnTo>
                  <a:pt x="2672311" y="2734639"/>
                </a:lnTo>
                <a:lnTo>
                  <a:pt x="0" y="2734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40627" y="2520727"/>
            <a:ext cx="8925237" cy="404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0"/>
              </a:lnSpc>
            </a:pPr>
            <a:r>
              <a:rPr lang="en-US" sz="12500" spc="-837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INDAGINE </a:t>
            </a:r>
          </a:p>
          <a:p>
            <a:pPr algn="l">
              <a:lnSpc>
                <a:spcPts val="10250"/>
              </a:lnSpc>
            </a:pPr>
            <a:r>
              <a:rPr lang="en-US" sz="12500" spc="-837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  DI </a:t>
            </a:r>
          </a:p>
          <a:p>
            <a:pPr algn="l">
              <a:lnSpc>
                <a:spcPts val="10250"/>
              </a:lnSpc>
            </a:pPr>
            <a:r>
              <a:rPr lang="en-US" sz="12500" spc="-837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MERCATO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661105" y="6584460"/>
            <a:ext cx="2396228" cy="2400908"/>
            <a:chOff x="0" y="0"/>
            <a:chExt cx="6502400" cy="6515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486" y="3547"/>
              <a:ext cx="6498249" cy="6517978"/>
            </a:xfrm>
            <a:custGeom>
              <a:avLst/>
              <a:gdLst/>
              <a:ahLst/>
              <a:cxnLst/>
              <a:rect r="r" b="b" t="t" l="l"/>
              <a:pathLst>
                <a:path h="6517978" w="6498249">
                  <a:moveTo>
                    <a:pt x="687548" y="51283"/>
                  </a:moveTo>
                  <a:lnTo>
                    <a:pt x="156273" y="582558"/>
                  </a:lnTo>
                  <a:cubicBezTo>
                    <a:pt x="151944" y="586887"/>
                    <a:pt x="149512" y="592759"/>
                    <a:pt x="149512" y="598881"/>
                  </a:cubicBezTo>
                  <a:lnTo>
                    <a:pt x="149512" y="608443"/>
                  </a:lnTo>
                  <a:cubicBezTo>
                    <a:pt x="149512" y="620841"/>
                    <a:pt x="154173" y="632419"/>
                    <a:pt x="162763" y="641358"/>
                  </a:cubicBezTo>
                  <a:lnTo>
                    <a:pt x="2444856" y="3016218"/>
                  </a:lnTo>
                  <a:cubicBezTo>
                    <a:pt x="2470892" y="3043314"/>
                    <a:pt x="2527820" y="3111889"/>
                    <a:pt x="2549662" y="3142467"/>
                  </a:cubicBezTo>
                  <a:lnTo>
                    <a:pt x="2573568" y="3175935"/>
                  </a:lnTo>
                  <a:cubicBezTo>
                    <a:pt x="2587411" y="3195315"/>
                    <a:pt x="2585410" y="3221822"/>
                    <a:pt x="2568816" y="3238905"/>
                  </a:cubicBezTo>
                  <a:lnTo>
                    <a:pt x="50544" y="5831244"/>
                  </a:lnTo>
                  <a:cubicBezTo>
                    <a:pt x="16075" y="5866726"/>
                    <a:pt x="-2151" y="5914905"/>
                    <a:pt x="202" y="5964316"/>
                  </a:cubicBezTo>
                  <a:lnTo>
                    <a:pt x="8235" y="6132994"/>
                  </a:lnTo>
                  <a:cubicBezTo>
                    <a:pt x="12915" y="6231277"/>
                    <a:pt x="54337" y="6330697"/>
                    <a:pt x="120824" y="6403230"/>
                  </a:cubicBezTo>
                  <a:lnTo>
                    <a:pt x="173614" y="6460818"/>
                  </a:lnTo>
                  <a:cubicBezTo>
                    <a:pt x="207001" y="6497241"/>
                    <a:pt x="254142" y="6517978"/>
                    <a:pt x="303552" y="6517978"/>
                  </a:cubicBezTo>
                  <a:lnTo>
                    <a:pt x="669885" y="6517978"/>
                  </a:lnTo>
                  <a:cubicBezTo>
                    <a:pt x="678914" y="6517978"/>
                    <a:pt x="686930" y="6512200"/>
                    <a:pt x="689785" y="6503635"/>
                  </a:cubicBezTo>
                  <a:lnTo>
                    <a:pt x="694566" y="6489291"/>
                  </a:lnTo>
                  <a:cubicBezTo>
                    <a:pt x="699954" y="6473124"/>
                    <a:pt x="713321" y="6451134"/>
                    <a:pt x="725192" y="6438908"/>
                  </a:cubicBezTo>
                  <a:lnTo>
                    <a:pt x="3193702" y="3896156"/>
                  </a:lnTo>
                  <a:cubicBezTo>
                    <a:pt x="3207861" y="3881571"/>
                    <a:pt x="3227332" y="3873356"/>
                    <a:pt x="3247659" y="3873390"/>
                  </a:cubicBezTo>
                  <a:cubicBezTo>
                    <a:pt x="3267986" y="3873424"/>
                    <a:pt x="3287429" y="3881705"/>
                    <a:pt x="3301538" y="3896337"/>
                  </a:cubicBezTo>
                  <a:lnTo>
                    <a:pt x="5775725" y="6462161"/>
                  </a:lnTo>
                  <a:cubicBezTo>
                    <a:pt x="5809956" y="6497660"/>
                    <a:pt x="5857750" y="6516803"/>
                    <a:pt x="5907023" y="6514750"/>
                  </a:cubicBezTo>
                  <a:lnTo>
                    <a:pt x="6217527" y="6501812"/>
                  </a:lnTo>
                  <a:cubicBezTo>
                    <a:pt x="6262968" y="6499919"/>
                    <a:pt x="6305760" y="6479913"/>
                    <a:pt x="6336354" y="6446260"/>
                  </a:cubicBezTo>
                  <a:lnTo>
                    <a:pt x="6384166" y="6393666"/>
                  </a:lnTo>
                  <a:cubicBezTo>
                    <a:pt x="6444563" y="6327229"/>
                    <a:pt x="6482168" y="6236169"/>
                    <a:pt x="6486245" y="6146474"/>
                  </a:cubicBezTo>
                  <a:lnTo>
                    <a:pt x="6498228" y="5882842"/>
                  </a:lnTo>
                  <a:cubicBezTo>
                    <a:pt x="6498634" y="5873905"/>
                    <a:pt x="6493057" y="5865785"/>
                    <a:pt x="6484571" y="5862957"/>
                  </a:cubicBezTo>
                  <a:lnTo>
                    <a:pt x="6470227" y="5858175"/>
                  </a:lnTo>
                  <a:cubicBezTo>
                    <a:pt x="6453927" y="5852742"/>
                    <a:pt x="6432306" y="5839380"/>
                    <a:pt x="6420158" y="5827231"/>
                  </a:cubicBezTo>
                  <a:lnTo>
                    <a:pt x="6077042" y="5484115"/>
                  </a:lnTo>
                  <a:cubicBezTo>
                    <a:pt x="5937003" y="5344075"/>
                    <a:pt x="5535035" y="4933822"/>
                    <a:pt x="5397882" y="4790953"/>
                  </a:cubicBezTo>
                  <a:lnTo>
                    <a:pt x="3917821" y="3249223"/>
                  </a:lnTo>
                  <a:cubicBezTo>
                    <a:pt x="3904945" y="3235810"/>
                    <a:pt x="3897954" y="3218434"/>
                    <a:pt x="3897954" y="3199841"/>
                  </a:cubicBezTo>
                  <a:lnTo>
                    <a:pt x="3897954" y="3185498"/>
                  </a:lnTo>
                  <a:cubicBezTo>
                    <a:pt x="3897954" y="3176209"/>
                    <a:pt x="3901445" y="3167498"/>
                    <a:pt x="3907861" y="3160783"/>
                  </a:cubicBezTo>
                  <a:lnTo>
                    <a:pt x="6292356" y="664514"/>
                  </a:lnTo>
                  <a:cubicBezTo>
                    <a:pt x="6322266" y="633201"/>
                    <a:pt x="6322093" y="583852"/>
                    <a:pt x="6291963" y="552750"/>
                  </a:cubicBezTo>
                  <a:lnTo>
                    <a:pt x="5763571" y="7312"/>
                  </a:lnTo>
                  <a:cubicBezTo>
                    <a:pt x="5757140" y="675"/>
                    <a:pt x="5747474" y="-1688"/>
                    <a:pt x="5738707" y="1234"/>
                  </a:cubicBezTo>
                  <a:lnTo>
                    <a:pt x="5724364" y="6015"/>
                  </a:lnTo>
                  <a:cubicBezTo>
                    <a:pt x="5707995" y="11472"/>
                    <a:pt x="5686565" y="24830"/>
                    <a:pt x="5674459" y="37123"/>
                  </a:cubicBezTo>
                  <a:lnTo>
                    <a:pt x="3282996" y="2465665"/>
                  </a:lnTo>
                  <a:cubicBezTo>
                    <a:pt x="3268643" y="2480240"/>
                    <a:pt x="3249043" y="2488447"/>
                    <a:pt x="3228588" y="2488447"/>
                  </a:cubicBezTo>
                  <a:cubicBezTo>
                    <a:pt x="3208133" y="2488448"/>
                    <a:pt x="3188533" y="2480242"/>
                    <a:pt x="3174179" y="2465668"/>
                  </a:cubicBezTo>
                  <a:lnTo>
                    <a:pt x="796787" y="51700"/>
                  </a:lnTo>
                  <a:cubicBezTo>
                    <a:pt x="782395" y="37086"/>
                    <a:pt x="762765" y="28823"/>
                    <a:pt x="742254" y="28745"/>
                  </a:cubicBezTo>
                  <a:cubicBezTo>
                    <a:pt x="721744" y="28667"/>
                    <a:pt x="702051" y="36780"/>
                    <a:pt x="687548" y="51283"/>
                  </a:cubicBezTo>
                  <a:close/>
                </a:path>
              </a:pathLst>
            </a:custGeom>
            <a:solidFill>
              <a:srgbClr val="D8000C">
                <a:alpha val="7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502400" cy="6524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317969" y="8880264"/>
            <a:ext cx="4570553" cy="5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  <a:spcBef>
                <a:spcPct val="0"/>
              </a:spcBef>
            </a:pPr>
            <a:r>
              <a:rPr lang="en-US" sz="4099" u="sng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SIAMO UNICI!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8631" y="1028700"/>
            <a:ext cx="7062273" cy="6426669"/>
          </a:xfrm>
          <a:custGeom>
            <a:avLst/>
            <a:gdLst/>
            <a:ahLst/>
            <a:cxnLst/>
            <a:rect r="r" b="b" t="t" l="l"/>
            <a:pathLst>
              <a:path h="6426669" w="7062273">
                <a:moveTo>
                  <a:pt x="0" y="0"/>
                </a:moveTo>
                <a:lnTo>
                  <a:pt x="7062273" y="0"/>
                </a:lnTo>
                <a:lnTo>
                  <a:pt x="7062273" y="6426669"/>
                </a:lnTo>
                <a:lnTo>
                  <a:pt x="0" y="642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40029"/>
            <a:ext cx="4363703" cy="5818271"/>
          </a:xfrm>
          <a:custGeom>
            <a:avLst/>
            <a:gdLst/>
            <a:ahLst/>
            <a:cxnLst/>
            <a:rect r="r" b="b" t="t" l="l"/>
            <a:pathLst>
              <a:path h="5818271" w="4363703">
                <a:moveTo>
                  <a:pt x="0" y="0"/>
                </a:moveTo>
                <a:lnTo>
                  <a:pt x="4363703" y="0"/>
                </a:lnTo>
                <a:lnTo>
                  <a:pt x="4363703" y="5818271"/>
                </a:lnTo>
                <a:lnTo>
                  <a:pt x="0" y="5818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0054" y="6025758"/>
            <a:ext cx="3930301" cy="3134415"/>
          </a:xfrm>
          <a:custGeom>
            <a:avLst/>
            <a:gdLst/>
            <a:ahLst/>
            <a:cxnLst/>
            <a:rect r="r" b="b" t="t" l="l"/>
            <a:pathLst>
              <a:path h="3134415" w="3930301">
                <a:moveTo>
                  <a:pt x="0" y="0"/>
                </a:moveTo>
                <a:lnTo>
                  <a:pt x="3930300" y="0"/>
                </a:lnTo>
                <a:lnTo>
                  <a:pt x="3930300" y="3134415"/>
                </a:lnTo>
                <a:lnTo>
                  <a:pt x="0" y="3134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847725"/>
            <a:ext cx="745792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PRETOTIPO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528" y="2682040"/>
            <a:ext cx="15842674" cy="1543050"/>
            <a:chOff x="0" y="0"/>
            <a:chExt cx="21123565" cy="20574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123565" cy="2057400"/>
              <a:chOff x="0" y="0"/>
              <a:chExt cx="4172556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7255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172556">
                    <a:moveTo>
                      <a:pt x="0" y="0"/>
                    </a:moveTo>
                    <a:lnTo>
                      <a:pt x="3969356" y="0"/>
                    </a:lnTo>
                    <a:lnTo>
                      <a:pt x="4172556" y="203200"/>
                    </a:lnTo>
                    <a:lnTo>
                      <a:pt x="3969356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7F1">
                  <a:alpha val="40784"/>
                </a:srgbClr>
              </a:solidFill>
              <a:ln w="38100" cap="sq">
                <a:solidFill>
                  <a:srgbClr val="000000">
                    <a:alpha val="4078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19050"/>
                <a:ext cx="3918556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04673" y="670349"/>
              <a:ext cx="12937242" cy="764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79"/>
                </a:lnSpc>
              </a:pPr>
              <a:r>
                <a:rPr lang="en-US" sz="3999">
                  <a:solidFill>
                    <a:srgbClr val="1C1C1C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59% ITALIANI SONO CORRIDORI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10528" y="4608968"/>
            <a:ext cx="14229150" cy="1543050"/>
            <a:chOff x="0" y="0"/>
            <a:chExt cx="18972200" cy="20574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463220" cy="2057400"/>
              <a:chOff x="0" y="0"/>
              <a:chExt cx="3647056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64705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647056">
                    <a:moveTo>
                      <a:pt x="0" y="0"/>
                    </a:moveTo>
                    <a:lnTo>
                      <a:pt x="3443856" y="0"/>
                    </a:lnTo>
                    <a:lnTo>
                      <a:pt x="3647056" y="203200"/>
                    </a:lnTo>
                    <a:lnTo>
                      <a:pt x="3443856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7F1">
                  <a:alpha val="48627"/>
                </a:srgbClr>
              </a:solidFill>
              <a:ln w="38100" cap="sq">
                <a:solidFill>
                  <a:srgbClr val="000000">
                    <a:alpha val="48627"/>
                  </a:srgbClr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77800" y="19050"/>
                <a:ext cx="3393056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4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479122" y="682075"/>
              <a:ext cx="17493078" cy="73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5"/>
                </a:lnSpc>
              </a:pPr>
              <a:r>
                <a:rPr lang="en-US" sz="3799">
                  <a:solidFill>
                    <a:srgbClr val="1C1C1C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48% DI LORO SUBISCONO INFORTUNI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47471" y="3036850"/>
            <a:ext cx="11859155" cy="8228888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6458057" y="6860387"/>
            <a:ext cx="1967179" cy="3082474"/>
          </a:xfrm>
          <a:custGeom>
            <a:avLst/>
            <a:gdLst/>
            <a:ahLst/>
            <a:cxnLst/>
            <a:rect r="r" b="b" t="t" l="l"/>
            <a:pathLst>
              <a:path h="3082474" w="1967179">
                <a:moveTo>
                  <a:pt x="0" y="0"/>
                </a:moveTo>
                <a:lnTo>
                  <a:pt x="1967178" y="0"/>
                </a:lnTo>
                <a:lnTo>
                  <a:pt x="1967178" y="3082473"/>
                </a:lnTo>
                <a:lnTo>
                  <a:pt x="0" y="3082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98391" y="370886"/>
            <a:ext cx="1504356" cy="1315627"/>
          </a:xfrm>
          <a:custGeom>
            <a:avLst/>
            <a:gdLst/>
            <a:ahLst/>
            <a:cxnLst/>
            <a:rect r="r" b="b" t="t" l="l"/>
            <a:pathLst>
              <a:path h="1315627" w="1504356">
                <a:moveTo>
                  <a:pt x="0" y="0"/>
                </a:moveTo>
                <a:lnTo>
                  <a:pt x="1504355" y="0"/>
                </a:lnTo>
                <a:lnTo>
                  <a:pt x="1504355" y="1315628"/>
                </a:lnTo>
                <a:lnTo>
                  <a:pt x="0" y="1315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0589" y="577461"/>
            <a:ext cx="14622114" cy="130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4"/>
              </a:lnSpc>
            </a:pPr>
            <a:r>
              <a:rPr lang="en-US" sz="11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DATI STATISTICI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0766" y="7123750"/>
            <a:ext cx="6696497" cy="261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5"/>
              </a:lnSpc>
            </a:pPr>
            <a:r>
              <a:rPr lang="en-US" sz="47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+20 MILIONI DI POTENZIALI CLIENTI SOLO </a:t>
            </a:r>
          </a:p>
          <a:p>
            <a:pPr algn="l">
              <a:lnSpc>
                <a:spcPts val="5135"/>
              </a:lnSpc>
            </a:pPr>
            <a:r>
              <a:rPr lang="en-US" sz="47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 ITALIA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5311"/>
            <a:ext cx="16230600" cy="133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520"/>
              </a:lnSpc>
            </a:pPr>
            <a:r>
              <a:rPr lang="en-US" sz="11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COSTI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3728" y="1572360"/>
            <a:ext cx="5384986" cy="51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6"/>
              </a:lnSpc>
            </a:pPr>
            <a:r>
              <a:rPr lang="en-US" sz="32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COSTO PRODUZIONE: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3728" y="2570474"/>
            <a:ext cx="13356555" cy="115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3"/>
              </a:lnSpc>
              <a:spcBef>
                <a:spcPct val="0"/>
              </a:spcBef>
            </a:pPr>
            <a:r>
              <a:rPr lang="en-US" sz="4199" u="sng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 8</a:t>
            </a:r>
            <a:r>
              <a:rPr lang="en-US" sz="4199" strike="noStrike" u="sng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€ PER COPPIA DI CHIP</a:t>
            </a:r>
          </a:p>
          <a:p>
            <a:pPr algn="ctr" marL="0" indent="0" lvl="0">
              <a:lnSpc>
                <a:spcPts val="4493"/>
              </a:lnSpc>
              <a:spcBef>
                <a:spcPct val="0"/>
              </a:spcBef>
            </a:pPr>
            <a:r>
              <a:rPr lang="en-US" sz="4199" strike="noStrike" u="sng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 SU UNA PRODUZIONE DI 4</a:t>
            </a:r>
            <a:r>
              <a:rPr lang="en-US" sz="4199" strike="noStrike" u="sng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00000  DI CHIP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6198714" y="3838580"/>
            <a:ext cx="0" cy="1304920"/>
          </a:xfrm>
          <a:prstGeom prst="line">
            <a:avLst/>
          </a:prstGeom>
          <a:ln cap="flat" w="171450">
            <a:solidFill>
              <a:srgbClr val="FC6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198714" y="5143500"/>
            <a:ext cx="2945286" cy="0"/>
          </a:xfrm>
          <a:prstGeom prst="line">
            <a:avLst/>
          </a:prstGeom>
          <a:ln cap="flat" w="171450">
            <a:solidFill>
              <a:srgbClr val="FC673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9878616" y="4652327"/>
            <a:ext cx="75991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 SOLO 1% del target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3558" y="6581775"/>
            <a:ext cx="64551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Manutenzione App: 50€ al mese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45857" y="7781290"/>
            <a:ext cx="91024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FC67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MARKETING: 27€ per utente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283" y="391439"/>
            <a:ext cx="16040110" cy="9624066"/>
          </a:xfrm>
          <a:custGeom>
            <a:avLst/>
            <a:gdLst/>
            <a:ahLst/>
            <a:cxnLst/>
            <a:rect r="r" b="b" t="t" l="l"/>
            <a:pathLst>
              <a:path h="9624066" w="16040110">
                <a:moveTo>
                  <a:pt x="0" y="0"/>
                </a:moveTo>
                <a:lnTo>
                  <a:pt x="16040110" y="0"/>
                </a:lnTo>
                <a:lnTo>
                  <a:pt x="16040110" y="9624066"/>
                </a:lnTo>
                <a:lnTo>
                  <a:pt x="0" y="962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13745" y="9607408"/>
            <a:ext cx="5083172" cy="474628"/>
            <a:chOff x="0" y="0"/>
            <a:chExt cx="1338778" cy="1250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8778" cy="125005"/>
            </a:xfrm>
            <a:custGeom>
              <a:avLst/>
              <a:gdLst/>
              <a:ahLst/>
              <a:cxnLst/>
              <a:rect r="r" b="b" t="t" l="l"/>
              <a:pathLst>
                <a:path h="125005" w="1338778">
                  <a:moveTo>
                    <a:pt x="0" y="0"/>
                  </a:moveTo>
                  <a:lnTo>
                    <a:pt x="1338778" y="0"/>
                  </a:lnTo>
                  <a:lnTo>
                    <a:pt x="1338778" y="125005"/>
                  </a:lnTo>
                  <a:lnTo>
                    <a:pt x="0" y="125005"/>
                  </a:lnTo>
                  <a:close/>
                </a:path>
              </a:pathLst>
            </a:custGeom>
            <a:solidFill>
              <a:srgbClr val="1C1C1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338778" cy="182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84606" y="5029200"/>
            <a:ext cx="24991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58903" y="8705926"/>
            <a:ext cx="249918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04384" y="5375375"/>
            <a:ext cx="2499184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96917" y="990600"/>
            <a:ext cx="24991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71214" y="2400416"/>
            <a:ext cx="249918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42105" y="4075232"/>
            <a:ext cx="249918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31488" y="6855698"/>
            <a:ext cx="249918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71214" y="9346423"/>
            <a:ext cx="249918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11679" y="2204836"/>
            <a:ext cx="249918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11679" y="971550"/>
            <a:ext cx="249918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34118" y="219989"/>
            <a:ext cx="8674325" cy="137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30"/>
              </a:lnSpc>
            </a:pPr>
            <a:r>
              <a:rPr lang="en-US" sz="795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Cash Flow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2975" y="1101271"/>
            <a:ext cx="16316325" cy="146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75"/>
              </a:lnSpc>
            </a:pPr>
            <a:r>
              <a:rPr lang="en-US" sz="125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TIMELINE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96673"/>
            <a:ext cx="772934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  <a:spcBef>
                <a:spcPct val="0"/>
              </a:spcBef>
            </a:pPr>
            <a:r>
              <a:rPr lang="en-US" sz="2499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DALL’ IDEA ALLA REALTA`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4987" y="5502719"/>
            <a:ext cx="302773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BRAINSTORMING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945308"/>
            <a:ext cx="216763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961333" y="3258011"/>
            <a:ext cx="1473654" cy="1534886"/>
            <a:chOff x="0" y="0"/>
            <a:chExt cx="1964871" cy="204651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0912" y="8158815"/>
            <a:ext cx="1473654" cy="1534886"/>
            <a:chOff x="0" y="0"/>
            <a:chExt cx="1964871" cy="20465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FF7F1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07173" y="3252923"/>
            <a:ext cx="1473654" cy="1534886"/>
            <a:chOff x="0" y="0"/>
            <a:chExt cx="1964871" cy="204651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2EBE3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501767" y="7979397"/>
            <a:ext cx="1473654" cy="1534886"/>
            <a:chOff x="0" y="0"/>
            <a:chExt cx="1964871" cy="204651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176102" y="8945308"/>
            <a:ext cx="3349653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PROGRAMMAZIONE APPLICAZIONE COMPATIBILE</a:t>
            </a:r>
          </a:p>
        </p:txBody>
      </p:sp>
      <p:sp>
        <p:nvSpPr>
          <p:cNvPr name="AutoShape 27" id="27"/>
          <p:cNvSpPr/>
          <p:nvPr/>
        </p:nvSpPr>
        <p:spPr>
          <a:xfrm flipH="true">
            <a:off x="1698160" y="4792896"/>
            <a:ext cx="0" cy="3953944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3794566" y="8926258"/>
            <a:ext cx="5349434" cy="5088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639148" y="8926258"/>
            <a:ext cx="681764" cy="0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>
            <a:off x="9163050" y="4972315"/>
            <a:ext cx="0" cy="3953944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9880827" y="3881893"/>
            <a:ext cx="6492240" cy="0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6373067" y="3881893"/>
            <a:ext cx="19050" cy="4097504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4144593" y="7165327"/>
            <a:ext cx="3027732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SCELTA DEL NOME E DIVISIONE DEL LAVORO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92734" y="2860501"/>
            <a:ext cx="302773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STAMPA 3D E DECORAZIONE CASE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6975421" y="8950396"/>
            <a:ext cx="6492240" cy="0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2727044" y="3258011"/>
            <a:ext cx="2135043" cy="1986067"/>
          </a:xfrm>
          <a:custGeom>
            <a:avLst/>
            <a:gdLst/>
            <a:ahLst/>
            <a:cxnLst/>
            <a:rect r="r" b="b" t="t" l="l"/>
            <a:pathLst>
              <a:path h="1986067" w="2135043">
                <a:moveTo>
                  <a:pt x="0" y="0"/>
                </a:moveTo>
                <a:lnTo>
                  <a:pt x="2135043" y="0"/>
                </a:lnTo>
                <a:lnTo>
                  <a:pt x="2135043" y="1986067"/>
                </a:lnTo>
                <a:lnTo>
                  <a:pt x="0" y="1986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3334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672171" y="7688325"/>
            <a:ext cx="1398831" cy="2117030"/>
          </a:xfrm>
          <a:custGeom>
            <a:avLst/>
            <a:gdLst/>
            <a:ahLst/>
            <a:cxnLst/>
            <a:rect r="r" b="b" t="t" l="l"/>
            <a:pathLst>
              <a:path h="2117030" w="1398831">
                <a:moveTo>
                  <a:pt x="0" y="0"/>
                </a:moveTo>
                <a:lnTo>
                  <a:pt x="1398831" y="0"/>
                </a:lnTo>
                <a:lnTo>
                  <a:pt x="1398831" y="2117030"/>
                </a:lnTo>
                <a:lnTo>
                  <a:pt x="0" y="2117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6929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176102" y="2703777"/>
            <a:ext cx="2727155" cy="3079613"/>
          </a:xfrm>
          <a:custGeom>
            <a:avLst/>
            <a:gdLst/>
            <a:ahLst/>
            <a:cxnLst/>
            <a:rect r="r" b="b" t="t" l="l"/>
            <a:pathLst>
              <a:path h="3079613" w="2727155">
                <a:moveTo>
                  <a:pt x="0" y="0"/>
                </a:moveTo>
                <a:lnTo>
                  <a:pt x="2727154" y="0"/>
                </a:lnTo>
                <a:lnTo>
                  <a:pt x="2727154" y="3079612"/>
                </a:lnTo>
                <a:lnTo>
                  <a:pt x="0" y="3079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545" r="0" b="-30885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174605" y="4114940"/>
            <a:ext cx="3063989" cy="1518589"/>
          </a:xfrm>
          <a:custGeom>
            <a:avLst/>
            <a:gdLst/>
            <a:ahLst/>
            <a:cxnLst/>
            <a:rect r="r" b="b" t="t" l="l"/>
            <a:pathLst>
              <a:path h="1518589" w="3063989">
                <a:moveTo>
                  <a:pt x="0" y="0"/>
                </a:moveTo>
                <a:lnTo>
                  <a:pt x="3063989" y="0"/>
                </a:lnTo>
                <a:lnTo>
                  <a:pt x="3063989" y="1518589"/>
                </a:lnTo>
                <a:lnTo>
                  <a:pt x="0" y="1518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122618" y="7989390"/>
            <a:ext cx="3049707" cy="1922012"/>
          </a:xfrm>
          <a:custGeom>
            <a:avLst/>
            <a:gdLst/>
            <a:ahLst/>
            <a:cxnLst/>
            <a:rect r="r" b="b" t="t" l="l"/>
            <a:pathLst>
              <a:path h="1922012" w="3049707">
                <a:moveTo>
                  <a:pt x="0" y="0"/>
                </a:moveTo>
                <a:lnTo>
                  <a:pt x="3049707" y="0"/>
                </a:lnTo>
                <a:lnTo>
                  <a:pt x="3049707" y="1922012"/>
                </a:lnTo>
                <a:lnTo>
                  <a:pt x="0" y="1922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42" t="-56903" r="-9601" b="-8865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2010" y="9041639"/>
            <a:ext cx="216763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61333" y="3258011"/>
            <a:ext cx="1473654" cy="1534886"/>
            <a:chOff x="0" y="0"/>
            <a:chExt cx="1964871" cy="20465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64311" y="3258011"/>
            <a:ext cx="1473654" cy="1534886"/>
            <a:chOff x="0" y="0"/>
            <a:chExt cx="1964871" cy="204651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FF7F1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6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426223" y="8158815"/>
            <a:ext cx="1473654" cy="1534886"/>
            <a:chOff x="0" y="0"/>
            <a:chExt cx="1964871" cy="204651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2EBE3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7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19995" y="3258011"/>
            <a:ext cx="1473654" cy="1534886"/>
            <a:chOff x="0" y="0"/>
            <a:chExt cx="1964871" cy="204651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8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H="true">
            <a:off x="1698160" y="4792896"/>
            <a:ext cx="0" cy="4152635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2434987" y="4025454"/>
            <a:ext cx="5929324" cy="0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9101138" y="4792896"/>
            <a:ext cx="61912" cy="3365919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9899877" y="8945532"/>
            <a:ext cx="6492240" cy="0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>
            <a:off x="16411167" y="4991588"/>
            <a:ext cx="0" cy="3953944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-4177314" y="9022589"/>
            <a:ext cx="5929324" cy="0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2598532" y="3258011"/>
            <a:ext cx="3643239" cy="2049322"/>
          </a:xfrm>
          <a:custGeom>
            <a:avLst/>
            <a:gdLst/>
            <a:ahLst/>
            <a:cxnLst/>
            <a:rect r="r" b="b" t="t" l="l"/>
            <a:pathLst>
              <a:path h="2049322" w="3643239">
                <a:moveTo>
                  <a:pt x="0" y="0"/>
                </a:moveTo>
                <a:lnTo>
                  <a:pt x="3643239" y="0"/>
                </a:lnTo>
                <a:lnTo>
                  <a:pt x="3643239" y="2049322"/>
                </a:lnTo>
                <a:lnTo>
                  <a:pt x="0" y="2049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899877" y="4091131"/>
            <a:ext cx="3955447" cy="2247452"/>
          </a:xfrm>
          <a:custGeom>
            <a:avLst/>
            <a:gdLst/>
            <a:ahLst/>
            <a:cxnLst/>
            <a:rect r="r" b="b" t="t" l="l"/>
            <a:pathLst>
              <a:path h="2247452" w="3955447">
                <a:moveTo>
                  <a:pt x="0" y="0"/>
                </a:moveTo>
                <a:lnTo>
                  <a:pt x="3955447" y="0"/>
                </a:lnTo>
                <a:lnTo>
                  <a:pt x="3955447" y="2247452"/>
                </a:lnTo>
                <a:lnTo>
                  <a:pt x="0" y="2247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041" r="0" b="-16041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6050169" y="6483676"/>
            <a:ext cx="2222827" cy="2963770"/>
            <a:chOff x="0" y="0"/>
            <a:chExt cx="2963770" cy="395169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963770" cy="3951693"/>
            </a:xfrm>
            <a:custGeom>
              <a:avLst/>
              <a:gdLst/>
              <a:ahLst/>
              <a:cxnLst/>
              <a:rect r="r" b="b" t="t" l="l"/>
              <a:pathLst>
                <a:path h="3951693" w="2963770">
                  <a:moveTo>
                    <a:pt x="0" y="0"/>
                  </a:moveTo>
                  <a:lnTo>
                    <a:pt x="2963770" y="0"/>
                  </a:lnTo>
                  <a:lnTo>
                    <a:pt x="2963770" y="3951693"/>
                  </a:lnTo>
                  <a:lnTo>
                    <a:pt x="0" y="3951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922387" y="2133619"/>
              <a:ext cx="862187" cy="862187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D8000C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481885" y="2871534"/>
              <a:ext cx="930895" cy="930895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D8000C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false" flipV="false" rot="0">
            <a:off x="15140560" y="5695641"/>
            <a:ext cx="2261487" cy="2308380"/>
          </a:xfrm>
          <a:custGeom>
            <a:avLst/>
            <a:gdLst/>
            <a:ahLst/>
            <a:cxnLst/>
            <a:rect r="r" b="b" t="t" l="l"/>
            <a:pathLst>
              <a:path h="2308380" w="2261487">
                <a:moveTo>
                  <a:pt x="0" y="0"/>
                </a:moveTo>
                <a:lnTo>
                  <a:pt x="2261487" y="0"/>
                </a:lnTo>
                <a:lnTo>
                  <a:pt x="2261487" y="2308380"/>
                </a:lnTo>
                <a:lnTo>
                  <a:pt x="0" y="2308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248" r="0" b="-6376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942975" y="1101271"/>
            <a:ext cx="16316325" cy="146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75"/>
              </a:lnSpc>
            </a:pPr>
            <a:r>
              <a:rPr lang="en-US" sz="125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TIMELINE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2396673"/>
            <a:ext cx="772934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  <a:spcBef>
                <a:spcPct val="0"/>
              </a:spcBef>
            </a:pPr>
            <a:r>
              <a:rPr lang="en-US" sz="2499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DALL’ IDEA ALLA REALTA`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598532" y="5431481"/>
            <a:ext cx="364323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SETUP DEL CHIP E DELLE SUE COMPONENTI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88311" y="9562891"/>
            <a:ext cx="3349653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TESTING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899877" y="3277061"/>
            <a:ext cx="4074426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ASSEMBLARE E RIFINIRE COMPONENTI HARDWARE E SOFTWARE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596477" y="5012690"/>
            <a:ext cx="334965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INDAGINE DI MERCATO E VOLANTINI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2002" y="1575981"/>
            <a:ext cx="5348143" cy="2316781"/>
          </a:xfrm>
          <a:custGeom>
            <a:avLst/>
            <a:gdLst/>
            <a:ahLst/>
            <a:cxnLst/>
            <a:rect r="r" b="b" t="t" l="l"/>
            <a:pathLst>
              <a:path h="2316781" w="5348143">
                <a:moveTo>
                  <a:pt x="0" y="0"/>
                </a:moveTo>
                <a:lnTo>
                  <a:pt x="5348143" y="0"/>
                </a:lnTo>
                <a:lnTo>
                  <a:pt x="5348143" y="2316781"/>
                </a:lnTo>
                <a:lnTo>
                  <a:pt x="0" y="2316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0618" y="1316251"/>
            <a:ext cx="3988592" cy="2659061"/>
          </a:xfrm>
          <a:custGeom>
            <a:avLst/>
            <a:gdLst/>
            <a:ahLst/>
            <a:cxnLst/>
            <a:rect r="r" b="b" t="t" l="l"/>
            <a:pathLst>
              <a:path h="2659061" w="3988592">
                <a:moveTo>
                  <a:pt x="0" y="0"/>
                </a:moveTo>
                <a:lnTo>
                  <a:pt x="3988592" y="0"/>
                </a:lnTo>
                <a:lnTo>
                  <a:pt x="3988592" y="2659061"/>
                </a:lnTo>
                <a:lnTo>
                  <a:pt x="0" y="2659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40484" y="624963"/>
            <a:ext cx="4218816" cy="4218816"/>
          </a:xfrm>
          <a:custGeom>
            <a:avLst/>
            <a:gdLst/>
            <a:ahLst/>
            <a:cxnLst/>
            <a:rect r="r" b="b" t="t" l="l"/>
            <a:pathLst>
              <a:path h="4218816" w="4218816">
                <a:moveTo>
                  <a:pt x="0" y="0"/>
                </a:moveTo>
                <a:lnTo>
                  <a:pt x="4218816" y="0"/>
                </a:lnTo>
                <a:lnTo>
                  <a:pt x="4218816" y="4218817"/>
                </a:lnTo>
                <a:lnTo>
                  <a:pt x="0" y="4218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6090" y="8015059"/>
            <a:ext cx="11122128" cy="202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4"/>
              </a:lnSpc>
            </a:pPr>
            <a:r>
              <a:rPr lang="en-US" sz="9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IMPROVEMENTS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2029" y="4862830"/>
            <a:ext cx="766691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1093" y="4862830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RETE NEURALE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23846" y="4862830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VIRTUAL COACH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7629" y="5407811"/>
            <a:ext cx="369688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 aggiungere più metriche di corsa e mostrare i percorsi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10618" y="5407811"/>
            <a:ext cx="450096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Creare un dataset con diversi stili di corsa e errori comuni per rilevarli con più precisione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41874" y="5398858"/>
            <a:ext cx="4648156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Coach virtuale che legge e spiega i risultati per agevolare la comprensione dei risultati e tecniche di miglioramento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41125"/>
            <a:ext cx="18288000" cy="10080048"/>
          </a:xfrm>
          <a:custGeom>
            <a:avLst/>
            <a:gdLst/>
            <a:ahLst/>
            <a:cxnLst/>
            <a:rect r="r" b="b" t="t" l="l"/>
            <a:pathLst>
              <a:path h="10080048" w="18288000">
                <a:moveTo>
                  <a:pt x="0" y="0"/>
                </a:moveTo>
                <a:lnTo>
                  <a:pt x="18288000" y="0"/>
                </a:lnTo>
                <a:lnTo>
                  <a:pt x="18288000" y="10080048"/>
                </a:lnTo>
                <a:lnTo>
                  <a:pt x="0" y="10080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404" r="0" b="-1066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06079" y="1782992"/>
            <a:ext cx="1395329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0"/>
              </a:lnSpc>
            </a:pPr>
            <a:r>
              <a:rPr lang="en-US" sz="12500" spc="-837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MEMBERS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78782" y="8569325"/>
            <a:ext cx="260394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SIMONE BASILE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65334" y="9410473"/>
            <a:ext cx="203802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Triennale di informatica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12930" y="8438923"/>
            <a:ext cx="2564247" cy="1638753"/>
            <a:chOff x="0" y="0"/>
            <a:chExt cx="3418996" cy="218500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3332801" cy="924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4"/>
                </a:lnSpc>
              </a:pPr>
              <a:r>
                <a:rPr lang="en-US" sz="2499">
                  <a:solidFill>
                    <a:srgbClr val="FC67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ANDREA CORTINOVIS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13328" y="1255788"/>
              <a:ext cx="3005668" cy="9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C1C1C"/>
                  </a:solidFill>
                  <a:latin typeface="Raleway"/>
                  <a:ea typeface="Raleway"/>
                  <a:cs typeface="Raleway"/>
                  <a:sym typeface="Raleway"/>
                </a:rPr>
                <a:t>Triennale matematica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17100" y="8550275"/>
            <a:ext cx="2661456" cy="1638753"/>
            <a:chOff x="0" y="0"/>
            <a:chExt cx="3548608" cy="21850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050"/>
              <a:ext cx="2471893" cy="924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4"/>
                </a:lnSpc>
              </a:pPr>
              <a:r>
                <a:rPr lang="en-US" sz="2499">
                  <a:solidFill>
                    <a:srgbClr val="FC67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SOFIA SCALZO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55788"/>
              <a:ext cx="3548608" cy="9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C1C1C"/>
                  </a:solidFill>
                  <a:latin typeface="Raleway"/>
                  <a:ea typeface="Raleway"/>
                  <a:cs typeface="Raleway"/>
                  <a:sym typeface="Raleway"/>
                </a:rPr>
                <a:t>Triennale di informatica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6079" y="8648247"/>
            <a:ext cx="2713018" cy="1638753"/>
            <a:chOff x="0" y="0"/>
            <a:chExt cx="3617358" cy="218500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3070608" cy="924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4"/>
                </a:lnSpc>
              </a:pPr>
              <a:r>
                <a:rPr lang="en-US" sz="2499">
                  <a:solidFill>
                    <a:srgbClr val="FC67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MATTIA BIANCHI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55788"/>
              <a:ext cx="3617358" cy="9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C1C1C"/>
                  </a:solidFill>
                  <a:latin typeface="Raleway"/>
                  <a:ea typeface="Raleway"/>
                  <a:cs typeface="Raleway"/>
                  <a:sym typeface="Raleway"/>
                </a:rPr>
                <a:t>Ingegneria Telecomunicazioni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06079" y="1782992"/>
            <a:ext cx="1395329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0"/>
              </a:lnSpc>
            </a:pPr>
            <a:r>
              <a:rPr lang="en-US" sz="12500" spc="-837">
                <a:solidFill>
                  <a:srgbClr val="E3DCD6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MEMBERS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0569" y="579210"/>
            <a:ext cx="3086100" cy="3086100"/>
            <a:chOff x="0" y="0"/>
            <a:chExt cx="4114800" cy="4114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F1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4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647934" y="1435860"/>
              <a:ext cx="2905392" cy="644469"/>
            </a:xfrm>
            <a:custGeom>
              <a:avLst/>
              <a:gdLst/>
              <a:ahLst/>
              <a:cxnLst/>
              <a:rect r="r" b="b" t="t" l="l"/>
              <a:pathLst>
                <a:path h="644469" w="2905392">
                  <a:moveTo>
                    <a:pt x="0" y="0"/>
                  </a:moveTo>
                  <a:lnTo>
                    <a:pt x="2905392" y="0"/>
                  </a:lnTo>
                  <a:lnTo>
                    <a:pt x="2905392" y="644469"/>
                  </a:lnTo>
                  <a:lnTo>
                    <a:pt x="0" y="644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89185" y="2414566"/>
              <a:ext cx="276414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 u="sng">
                  <a:solidFill>
                    <a:srgbClr val="1C1C1C"/>
                  </a:solidFill>
                  <a:latin typeface="Raleway Bold"/>
                  <a:ea typeface="Raleway Bold"/>
                  <a:cs typeface="Raleway Bold"/>
                  <a:sym typeface="Raleway Bold"/>
                  <a:hlinkClick r:id="rId4" tooltip="https://youtu.be/-wGXhmkVLCc?si=b0E-AjnnEkBYbZN5"/>
                </a:rPr>
                <a:t>VIDEO SPOT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515836"/>
            <a:ext cx="13953296" cy="214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0"/>
              </a:lnSpc>
            </a:pPr>
            <a:r>
              <a:rPr lang="en-US" sz="12500" spc="-837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INTRODUZIONE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695" y="4663059"/>
            <a:ext cx="8875567" cy="313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279" indent="-386139" lvl="1">
              <a:lnSpc>
                <a:spcPts val="5007"/>
              </a:lnSpc>
              <a:buFont typeface="Arial"/>
              <a:buChar char="•"/>
            </a:pPr>
            <a:r>
              <a:rPr lang="en-US" sz="3577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Circa </a:t>
            </a:r>
            <a:r>
              <a:rPr lang="en-US" sz="3577" i="true" u="sng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un corridore su due</a:t>
            </a:r>
            <a:r>
              <a:rPr lang="en-US" sz="3577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 subisce un infortuna</a:t>
            </a:r>
          </a:p>
          <a:p>
            <a:pPr algn="l">
              <a:lnSpc>
                <a:spcPts val="5007"/>
              </a:lnSpc>
            </a:pPr>
          </a:p>
          <a:p>
            <a:pPr algn="l">
              <a:lnSpc>
                <a:spcPts val="5007"/>
              </a:lnSpc>
            </a:pPr>
          </a:p>
          <a:p>
            <a:pPr algn="l" marL="772279" indent="-386139" lvl="1">
              <a:lnSpc>
                <a:spcPts val="5007"/>
              </a:lnSpc>
              <a:buFont typeface="Arial"/>
              <a:buChar char="•"/>
            </a:pPr>
            <a:r>
              <a:rPr lang="en-US" b="true" sz="3577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Nessuna </a:t>
            </a:r>
            <a:r>
              <a:rPr lang="en-US" sz="3577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soluzione per gli amatoriali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93654" y="5671826"/>
            <a:ext cx="3074679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RUNDEX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5627" y="115668"/>
            <a:ext cx="12972116" cy="214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0"/>
              </a:lnSpc>
            </a:pPr>
            <a:r>
              <a:rPr lang="en-US" sz="12500" spc="-837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INTRODUZIONE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48357" y="2160367"/>
            <a:ext cx="5364514" cy="86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19218" y="2160367"/>
            <a:ext cx="4287140" cy="86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SOLUZIONE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938244"/>
            <a:ext cx="8655151" cy="660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Alta percentuale di corridori, amatoriali e professionisti, subiscono infortuni dovuti a una tecnica scorretta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Non esiste una soluzione accessibile per il monitoraggio della postura di corsa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I corridori amatoriali non hanno modo di correggere la propria tecnica e sono più proni a lesioni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61685" y="3158495"/>
            <a:ext cx="8926315" cy="660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Un dispositivo innovativo, economico e preciso che monitora: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Pronazione e supinazione del piede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Tipo di appoggio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Lunghezza e cadenza del passo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Tempi di contatto e di volo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Oscillazioni verticali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Per una precisa analisi biomeccanica concentrata nel correggere la tecnica e postura per </a:t>
            </a:r>
            <a:r>
              <a:rPr lang="en-US" sz="3399" u="sng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evitare infortuni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28725"/>
            <a:ext cx="13394394" cy="255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9999" spc="63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CHE COS’È</a:t>
            </a:r>
            <a:r>
              <a:rPr lang="en-US" sz="9999" spc="63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 RUNDEX?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4997" y="5384604"/>
            <a:ext cx="41603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IL PRODOTTO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0728" y="5247871"/>
            <a:ext cx="40786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TECNOLOGIA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68538" y="5247871"/>
            <a:ext cx="50379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TARGET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492" y="6197600"/>
            <a:ext cx="5037391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Sensore → Web App → AI Coach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 prima piattaforma end-to-end per analizzare la corsa in modo scientifico e accessibile.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93973" y="3994139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1349" y="3994139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74433" y="3994139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10584" y="5851329"/>
            <a:ext cx="5738977" cy="568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System on Chip (SoC):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nRF52840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Sensori IMU: accelerometro, giroscopio, magnetometro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Streaming live tramite Bluetooth Low Energy 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Analisi tecnica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avanzata della cinematica della corsa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Coaching personalizzato con AI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392616" y="5851329"/>
            <a:ext cx="5424932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Corridori amatoriali che vogliono </a:t>
            </a:r>
            <a:r>
              <a:rPr lang="en-US" sz="2499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2499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revenire infortuni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Atleti per ottimizzare performance e efficienza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Allenatori per dati facilmente accessibili e precisi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880072" y="0"/>
            <a:ext cx="7977324" cy="4549567"/>
          </a:xfrm>
          <a:custGeom>
            <a:avLst/>
            <a:gdLst/>
            <a:ahLst/>
            <a:cxnLst/>
            <a:rect r="r" b="b" t="t" l="l"/>
            <a:pathLst>
              <a:path h="4549567" w="7977324">
                <a:moveTo>
                  <a:pt x="0" y="0"/>
                </a:moveTo>
                <a:lnTo>
                  <a:pt x="7977324" y="0"/>
                </a:lnTo>
                <a:lnTo>
                  <a:pt x="7977324" y="4549567"/>
                </a:lnTo>
                <a:lnTo>
                  <a:pt x="0" y="4549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29753" y="2890670"/>
            <a:ext cx="5120725" cy="437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Monitoraggio del movimento del piede per ottenere dati precisi durante la corsa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Streaming in tempo reale dei dati tramite BLE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Autonomia di oltre 48h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244102" y="6101538"/>
            <a:ext cx="3022431" cy="3736061"/>
          </a:xfrm>
          <a:custGeom>
            <a:avLst/>
            <a:gdLst/>
            <a:ahLst/>
            <a:cxnLst/>
            <a:rect r="r" b="b" t="t" l="l"/>
            <a:pathLst>
              <a:path h="3736061" w="3022431">
                <a:moveTo>
                  <a:pt x="0" y="0"/>
                </a:moveTo>
                <a:lnTo>
                  <a:pt x="3022431" y="0"/>
                </a:lnTo>
                <a:lnTo>
                  <a:pt x="3022431" y="3736061"/>
                </a:lnTo>
                <a:lnTo>
                  <a:pt x="0" y="3736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98515" y="5626256"/>
            <a:ext cx="4773135" cy="4346403"/>
          </a:xfrm>
          <a:custGeom>
            <a:avLst/>
            <a:gdLst/>
            <a:ahLst/>
            <a:cxnLst/>
            <a:rect r="r" b="b" t="t" l="l"/>
            <a:pathLst>
              <a:path h="4346403" w="4773135">
                <a:moveTo>
                  <a:pt x="0" y="0"/>
                </a:moveTo>
                <a:lnTo>
                  <a:pt x="4773136" y="0"/>
                </a:lnTo>
                <a:lnTo>
                  <a:pt x="4773136" y="4346403"/>
                </a:lnTo>
                <a:lnTo>
                  <a:pt x="0" y="4346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842" t="-159390" r="-88096" b="-15297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07145" y="2890670"/>
            <a:ext cx="4481741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Luce rossa posta frontalmente per rendere visibile il corridore anche la sera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30259" y="8218557"/>
            <a:ext cx="4508671" cy="1393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8"/>
              </a:lnSpc>
            </a:pPr>
            <a:r>
              <a:rPr lang="en-US" sz="11900" spc="-797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CHIP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97409"/>
            <a:ext cx="3716390" cy="110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DISPOSITIVO FISICO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9028" y="2890670"/>
            <a:ext cx="5120725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Posizionabile facilmente sui lacci tramite un gancio integrato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Custodia leggera e impermeabile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Design unico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069065" y="787884"/>
            <a:ext cx="4642102" cy="171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3"/>
              </a:lnSpc>
            </a:pPr>
            <a:r>
              <a:rPr lang="en-US" sz="41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RACCOLTA E TRASMISSIONE DATI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21380" y="838810"/>
            <a:ext cx="4645444" cy="110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FUNZIONALITÀ</a:t>
            </a:r>
          </a:p>
          <a:p>
            <a:pPr algn="l">
              <a:lnSpc>
                <a:spcPts val="4279"/>
              </a:lnSpc>
            </a:pPr>
            <a:r>
              <a:rPr lang="en-US" sz="39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EXTRA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090" y="587854"/>
            <a:ext cx="2109522" cy="2197175"/>
            <a:chOff x="0" y="0"/>
            <a:chExt cx="2812696" cy="29295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812696" cy="2929567"/>
              <a:chOff x="0" y="0"/>
              <a:chExt cx="388123" cy="4042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459348" y="364322"/>
              <a:ext cx="1894001" cy="2334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19"/>
                </a:lnSpc>
                <a:spcBef>
                  <a:spcPct val="0"/>
                </a:spcBef>
              </a:pPr>
              <a:r>
                <a:rPr lang="en-US" sz="12167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66879" y="1028700"/>
            <a:ext cx="1473654" cy="1534886"/>
            <a:chOff x="0" y="0"/>
            <a:chExt cx="1964871" cy="20465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FF7F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74008" y="1028700"/>
            <a:ext cx="1473654" cy="1534886"/>
            <a:chOff x="0" y="0"/>
            <a:chExt cx="1964871" cy="204651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2EBE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918088" y="-189000"/>
            <a:ext cx="7018222" cy="10665000"/>
          </a:xfrm>
          <a:custGeom>
            <a:avLst/>
            <a:gdLst/>
            <a:ahLst/>
            <a:cxnLst/>
            <a:rect r="r" b="b" t="t" l="l"/>
            <a:pathLst>
              <a:path h="10665000" w="7018222">
                <a:moveTo>
                  <a:pt x="0" y="0"/>
                </a:moveTo>
                <a:lnTo>
                  <a:pt x="7018222" y="0"/>
                </a:lnTo>
                <a:lnTo>
                  <a:pt x="7018222" y="10665000"/>
                </a:lnTo>
                <a:lnTo>
                  <a:pt x="0" y="1066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85" t="-2780" r="-2760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15889" y="921302"/>
            <a:ext cx="4277727" cy="8336998"/>
          </a:xfrm>
          <a:custGeom>
            <a:avLst/>
            <a:gdLst/>
            <a:ahLst/>
            <a:cxnLst/>
            <a:rect r="r" b="b" t="t" l="l"/>
            <a:pathLst>
              <a:path h="8336998" w="4277727">
                <a:moveTo>
                  <a:pt x="0" y="0"/>
                </a:moveTo>
                <a:lnTo>
                  <a:pt x="4277727" y="0"/>
                </a:lnTo>
                <a:lnTo>
                  <a:pt x="4277727" y="8336998"/>
                </a:lnTo>
                <a:lnTo>
                  <a:pt x="0" y="833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22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16090" y="8157934"/>
            <a:ext cx="11122128" cy="151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9"/>
              </a:lnSpc>
            </a:pPr>
            <a:r>
              <a:rPr lang="en-US" sz="12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382486"/>
            <a:ext cx="3078116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66879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CONNECT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12148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6090" y="4036536"/>
            <a:ext cx="10369559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Immersive UI Design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Interfaccia Dark Mode focalizzata sull'immediata percezione del valore biometrico.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Google Authentication Login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federato integrato per azzerare le barriere tecniche d'ingresso.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Frictionless Onboarding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Flusso</a:t>
            </a: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ottimizzato per massimizzare il tasso di conversione fin dal primo click.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0176874" y="1028700"/>
            <a:ext cx="1473654" cy="1534886"/>
            <a:chOff x="0" y="0"/>
            <a:chExt cx="1964871" cy="2046514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176874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VIRTUAL COACH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5183270" y="7338825"/>
            <a:ext cx="3127565" cy="2784119"/>
          </a:xfrm>
          <a:custGeom>
            <a:avLst/>
            <a:gdLst/>
            <a:ahLst/>
            <a:cxnLst/>
            <a:rect r="r" b="b" t="t" l="l"/>
            <a:pathLst>
              <a:path h="2784119" w="3127565">
                <a:moveTo>
                  <a:pt x="0" y="0"/>
                </a:moveTo>
                <a:lnTo>
                  <a:pt x="3127565" y="0"/>
                </a:lnTo>
                <a:lnTo>
                  <a:pt x="3127565" y="2784119"/>
                </a:lnTo>
                <a:lnTo>
                  <a:pt x="0" y="2784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35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73654" cy="1534886"/>
            <a:chOff x="0" y="0"/>
            <a:chExt cx="1964871" cy="20465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812142" y="647057"/>
            <a:ext cx="2159058" cy="2248770"/>
            <a:chOff x="0" y="0"/>
            <a:chExt cx="2878745" cy="299836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878745" cy="2998360"/>
              <a:chOff x="0" y="0"/>
              <a:chExt cx="388123" cy="4042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FF7F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5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70134" y="379271"/>
              <a:ext cx="1938476" cy="2382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25"/>
                </a:lnSpc>
                <a:spcBef>
                  <a:spcPct val="0"/>
                </a:spcBef>
              </a:pPr>
              <a:r>
                <a:rPr lang="en-US" sz="12453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74008" y="1028700"/>
            <a:ext cx="1473654" cy="1534886"/>
            <a:chOff x="0" y="0"/>
            <a:chExt cx="1964871" cy="204651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2EBE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918088" y="-189000"/>
            <a:ext cx="7018222" cy="10665000"/>
          </a:xfrm>
          <a:custGeom>
            <a:avLst/>
            <a:gdLst/>
            <a:ahLst/>
            <a:cxnLst/>
            <a:rect r="r" b="b" t="t" l="l"/>
            <a:pathLst>
              <a:path h="10665000" w="7018222">
                <a:moveTo>
                  <a:pt x="0" y="0"/>
                </a:moveTo>
                <a:lnTo>
                  <a:pt x="7018222" y="0"/>
                </a:lnTo>
                <a:lnTo>
                  <a:pt x="7018222" y="10665000"/>
                </a:lnTo>
                <a:lnTo>
                  <a:pt x="0" y="1066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85" t="-2780" r="-2760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83270" y="7338825"/>
            <a:ext cx="3127565" cy="2784119"/>
          </a:xfrm>
          <a:custGeom>
            <a:avLst/>
            <a:gdLst/>
            <a:ahLst/>
            <a:cxnLst/>
            <a:rect r="r" b="b" t="t" l="l"/>
            <a:pathLst>
              <a:path h="2784119" w="3127565">
                <a:moveTo>
                  <a:pt x="0" y="0"/>
                </a:moveTo>
                <a:lnTo>
                  <a:pt x="3127565" y="0"/>
                </a:lnTo>
                <a:lnTo>
                  <a:pt x="3127565" y="2784119"/>
                </a:lnTo>
                <a:lnTo>
                  <a:pt x="0" y="2784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35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176874" y="1028700"/>
            <a:ext cx="1473654" cy="1534886"/>
            <a:chOff x="0" y="0"/>
            <a:chExt cx="1964871" cy="204651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316465" y="1077773"/>
            <a:ext cx="4221468" cy="8380732"/>
          </a:xfrm>
          <a:custGeom>
            <a:avLst/>
            <a:gdLst/>
            <a:ahLst/>
            <a:cxnLst/>
            <a:rect r="r" b="b" t="t" l="l"/>
            <a:pathLst>
              <a:path h="8380732" w="4221468">
                <a:moveTo>
                  <a:pt x="0" y="0"/>
                </a:moveTo>
                <a:lnTo>
                  <a:pt x="4221468" y="0"/>
                </a:lnTo>
                <a:lnTo>
                  <a:pt x="4221468" y="8380732"/>
                </a:lnTo>
                <a:lnTo>
                  <a:pt x="0" y="838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008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16090" y="8157934"/>
            <a:ext cx="11122128" cy="151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9"/>
              </a:lnSpc>
            </a:pPr>
            <a:r>
              <a:rPr lang="en-US" sz="12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3012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65788" y="3400283"/>
            <a:ext cx="373230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CONNECT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12148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4511165"/>
            <a:ext cx="10195737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</a:t>
            </a: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ual Bluetooth Management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Sincronizzazione sim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ult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anea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 due sensori indipendenti per un setup immediato.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Parallel IMU Acquisition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Attiva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zione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ea de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 flusso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dati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sincrono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da entrambi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gl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Stereoscopic Motion Analysis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Integrazione Hardware/Software per garantire la massima precisione biomeccanica.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176874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VIRTUAL COACH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6895210" y="1208609"/>
            <a:ext cx="531924" cy="473512"/>
          </a:xfrm>
          <a:custGeom>
            <a:avLst/>
            <a:gdLst/>
            <a:ahLst/>
            <a:cxnLst/>
            <a:rect r="r" b="b" t="t" l="l"/>
            <a:pathLst>
              <a:path h="473512" w="531924">
                <a:moveTo>
                  <a:pt x="0" y="0"/>
                </a:moveTo>
                <a:lnTo>
                  <a:pt x="531925" y="0"/>
                </a:lnTo>
                <a:lnTo>
                  <a:pt x="531925" y="473513"/>
                </a:lnTo>
                <a:lnTo>
                  <a:pt x="0" y="473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35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73654" cy="1534886"/>
            <a:chOff x="0" y="0"/>
            <a:chExt cx="1964871" cy="20465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09616" y="1028700"/>
            <a:ext cx="1473654" cy="1534886"/>
            <a:chOff x="0" y="0"/>
            <a:chExt cx="1964871" cy="20465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FF7F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38261" y="755683"/>
            <a:ext cx="2054766" cy="2140144"/>
            <a:chOff x="0" y="0"/>
            <a:chExt cx="2739688" cy="285352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739688" cy="2853525"/>
              <a:chOff x="0" y="0"/>
              <a:chExt cx="388123" cy="4042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2EBE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47425" y="367852"/>
              <a:ext cx="1844838" cy="2260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81"/>
                </a:lnSpc>
                <a:spcBef>
                  <a:spcPct val="0"/>
                </a:spcBef>
              </a:pPr>
              <a:r>
                <a:rPr lang="en-US" sz="11851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918088" y="-189000"/>
            <a:ext cx="7018222" cy="10665000"/>
          </a:xfrm>
          <a:custGeom>
            <a:avLst/>
            <a:gdLst/>
            <a:ahLst/>
            <a:cxnLst/>
            <a:rect r="r" b="b" t="t" l="l"/>
            <a:pathLst>
              <a:path h="10665000" w="7018222">
                <a:moveTo>
                  <a:pt x="0" y="0"/>
                </a:moveTo>
                <a:lnTo>
                  <a:pt x="7018222" y="0"/>
                </a:lnTo>
                <a:lnTo>
                  <a:pt x="7018222" y="10665000"/>
                </a:lnTo>
                <a:lnTo>
                  <a:pt x="0" y="1066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85" t="-2780" r="-2760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34685" y="850014"/>
            <a:ext cx="4076334" cy="8614413"/>
          </a:xfrm>
          <a:custGeom>
            <a:avLst/>
            <a:gdLst/>
            <a:ahLst/>
            <a:cxnLst/>
            <a:rect r="r" b="b" t="t" l="l"/>
            <a:pathLst>
              <a:path h="8614413" w="4076334">
                <a:moveTo>
                  <a:pt x="0" y="0"/>
                </a:moveTo>
                <a:lnTo>
                  <a:pt x="4076335" y="0"/>
                </a:lnTo>
                <a:lnTo>
                  <a:pt x="4076335" y="8614413"/>
                </a:lnTo>
                <a:lnTo>
                  <a:pt x="0" y="8614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55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83270" y="7338825"/>
            <a:ext cx="3127565" cy="2784119"/>
          </a:xfrm>
          <a:custGeom>
            <a:avLst/>
            <a:gdLst/>
            <a:ahLst/>
            <a:cxnLst/>
            <a:rect r="r" b="b" t="t" l="l"/>
            <a:pathLst>
              <a:path h="2784119" w="3127565">
                <a:moveTo>
                  <a:pt x="0" y="0"/>
                </a:moveTo>
                <a:lnTo>
                  <a:pt x="3127565" y="0"/>
                </a:lnTo>
                <a:lnTo>
                  <a:pt x="3127565" y="2784119"/>
                </a:lnTo>
                <a:lnTo>
                  <a:pt x="0" y="2784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35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176874" y="1028700"/>
            <a:ext cx="1473654" cy="1534886"/>
            <a:chOff x="0" y="0"/>
            <a:chExt cx="1964871" cy="204651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797627" y="755683"/>
            <a:ext cx="613392" cy="546034"/>
          </a:xfrm>
          <a:custGeom>
            <a:avLst/>
            <a:gdLst/>
            <a:ahLst/>
            <a:cxnLst/>
            <a:rect r="r" b="b" t="t" l="l"/>
            <a:pathLst>
              <a:path h="546034" w="613392">
                <a:moveTo>
                  <a:pt x="0" y="0"/>
                </a:moveTo>
                <a:lnTo>
                  <a:pt x="613393" y="0"/>
                </a:lnTo>
                <a:lnTo>
                  <a:pt x="613393" y="546034"/>
                </a:lnTo>
                <a:lnTo>
                  <a:pt x="0" y="546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35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16090" y="8157934"/>
            <a:ext cx="4432584" cy="151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9"/>
              </a:lnSpc>
            </a:pPr>
            <a:r>
              <a:rPr lang="en-US" sz="12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3012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10490" y="3243172"/>
            <a:ext cx="4664511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09616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CONNECT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11469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VIRTUAL COACH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6090" y="4277043"/>
            <a:ext cx="11443894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Bi</a:t>
            </a: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lateral Granularity (L/R)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Compar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zione dettag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e separa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Impatto e F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 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sinist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Asymmetry Detection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Visu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izz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zione grafica immedi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 degli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p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cor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io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 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ecnic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ista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ntanea.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Actionable Insights 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Strumento analitico oggettivo per l'ottimizzazione della performance e la prevenzione di infortuni.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73654" cy="1534886"/>
            <a:chOff x="0" y="0"/>
            <a:chExt cx="1964871" cy="20465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09616" y="1028700"/>
            <a:ext cx="1473654" cy="1534886"/>
            <a:chOff x="0" y="0"/>
            <a:chExt cx="1964871" cy="20465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FF7F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77154" y="1028700"/>
            <a:ext cx="1473654" cy="1534886"/>
            <a:chOff x="0" y="0"/>
            <a:chExt cx="1964871" cy="204651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964871" cy="2046514"/>
              <a:chOff x="0" y="0"/>
              <a:chExt cx="388123" cy="4042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2EBE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4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20888" y="256601"/>
              <a:ext cx="1323096" cy="16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4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448638" y="910579"/>
            <a:ext cx="3934258" cy="8347721"/>
          </a:xfrm>
          <a:custGeom>
            <a:avLst/>
            <a:gdLst/>
            <a:ahLst/>
            <a:cxnLst/>
            <a:rect r="r" b="b" t="t" l="l"/>
            <a:pathLst>
              <a:path h="8347721" w="3934258">
                <a:moveTo>
                  <a:pt x="0" y="0"/>
                </a:moveTo>
                <a:lnTo>
                  <a:pt x="3934258" y="0"/>
                </a:lnTo>
                <a:lnTo>
                  <a:pt x="3934258" y="8347721"/>
                </a:lnTo>
                <a:lnTo>
                  <a:pt x="0" y="8347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32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38218" y="0"/>
            <a:ext cx="7018222" cy="10665000"/>
          </a:xfrm>
          <a:custGeom>
            <a:avLst/>
            <a:gdLst/>
            <a:ahLst/>
            <a:cxnLst/>
            <a:rect r="r" b="b" t="t" l="l"/>
            <a:pathLst>
              <a:path h="10665000" w="7018222">
                <a:moveTo>
                  <a:pt x="0" y="0"/>
                </a:moveTo>
                <a:lnTo>
                  <a:pt x="7018222" y="0"/>
                </a:lnTo>
                <a:lnTo>
                  <a:pt x="7018222" y="10665000"/>
                </a:lnTo>
                <a:lnTo>
                  <a:pt x="0" y="1066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585" t="-2780" r="-2760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83270" y="7338825"/>
            <a:ext cx="3127565" cy="2784119"/>
          </a:xfrm>
          <a:custGeom>
            <a:avLst/>
            <a:gdLst/>
            <a:ahLst/>
            <a:cxnLst/>
            <a:rect r="r" b="b" t="t" l="l"/>
            <a:pathLst>
              <a:path h="2784119" w="3127565">
                <a:moveTo>
                  <a:pt x="0" y="0"/>
                </a:moveTo>
                <a:lnTo>
                  <a:pt x="3127565" y="0"/>
                </a:lnTo>
                <a:lnTo>
                  <a:pt x="3127565" y="2784119"/>
                </a:lnTo>
                <a:lnTo>
                  <a:pt x="0" y="2784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35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782806" y="750021"/>
            <a:ext cx="2135282" cy="2224006"/>
            <a:chOff x="0" y="0"/>
            <a:chExt cx="2847043" cy="296534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847043" cy="2965341"/>
              <a:chOff x="0" y="0"/>
              <a:chExt cx="388123" cy="40425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88123" cy="404250"/>
              </a:xfrm>
              <a:custGeom>
                <a:avLst/>
                <a:gdLst/>
                <a:ahLst/>
                <a:cxnLst/>
                <a:rect r="r" b="b" t="t" l="l"/>
                <a:pathLst>
                  <a:path h="404250" w="388123">
                    <a:moveTo>
                      <a:pt x="131339" y="0"/>
                    </a:moveTo>
                    <a:lnTo>
                      <a:pt x="256784" y="0"/>
                    </a:lnTo>
                    <a:cubicBezTo>
                      <a:pt x="291617" y="0"/>
                      <a:pt x="325024" y="13837"/>
                      <a:pt x="349654" y="38468"/>
                    </a:cubicBezTo>
                    <a:cubicBezTo>
                      <a:pt x="374285" y="63099"/>
                      <a:pt x="388123" y="96506"/>
                      <a:pt x="388123" y="131339"/>
                    </a:cubicBezTo>
                    <a:lnTo>
                      <a:pt x="388123" y="272911"/>
                    </a:lnTo>
                    <a:cubicBezTo>
                      <a:pt x="388123" y="307744"/>
                      <a:pt x="374285" y="341151"/>
                      <a:pt x="349654" y="365781"/>
                    </a:cubicBezTo>
                    <a:cubicBezTo>
                      <a:pt x="325024" y="390412"/>
                      <a:pt x="291617" y="404250"/>
                      <a:pt x="256784" y="404250"/>
                    </a:cubicBezTo>
                    <a:lnTo>
                      <a:pt x="131339" y="404250"/>
                    </a:lnTo>
                    <a:cubicBezTo>
                      <a:pt x="96506" y="404250"/>
                      <a:pt x="63099" y="390412"/>
                      <a:pt x="38468" y="365781"/>
                    </a:cubicBezTo>
                    <a:cubicBezTo>
                      <a:pt x="13837" y="341151"/>
                      <a:pt x="0" y="307744"/>
                      <a:pt x="0" y="272911"/>
                    </a:cubicBezTo>
                    <a:lnTo>
                      <a:pt x="0" y="131339"/>
                    </a:lnTo>
                    <a:cubicBezTo>
                      <a:pt x="0" y="96506"/>
                      <a:pt x="13837" y="63099"/>
                      <a:pt x="38468" y="38468"/>
                    </a:cubicBezTo>
                    <a:cubicBezTo>
                      <a:pt x="63099" y="13837"/>
                      <a:pt x="96506" y="0"/>
                      <a:pt x="131339" y="0"/>
                    </a:cubicBezTo>
                    <a:close/>
                  </a:path>
                </a:pathLst>
              </a:custGeom>
              <a:solidFill>
                <a:srgbClr val="FC673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9050"/>
                <a:ext cx="388123" cy="38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5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464957" y="376668"/>
              <a:ext cx="1917129" cy="2354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178"/>
                </a:lnSpc>
                <a:spcBef>
                  <a:spcPct val="0"/>
                </a:spcBef>
              </a:pPr>
              <a:r>
                <a:rPr lang="en-US" sz="12316">
                  <a:solidFill>
                    <a:srgbClr val="36363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850972" y="1028700"/>
            <a:ext cx="531924" cy="473512"/>
          </a:xfrm>
          <a:custGeom>
            <a:avLst/>
            <a:gdLst/>
            <a:ahLst/>
            <a:cxnLst/>
            <a:rect r="r" b="b" t="t" l="l"/>
            <a:pathLst>
              <a:path h="473512" w="531924">
                <a:moveTo>
                  <a:pt x="0" y="0"/>
                </a:moveTo>
                <a:lnTo>
                  <a:pt x="531924" y="0"/>
                </a:lnTo>
                <a:lnTo>
                  <a:pt x="531924" y="473512"/>
                </a:lnTo>
                <a:lnTo>
                  <a:pt x="0" y="473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35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16090" y="8157934"/>
            <a:ext cx="11122128" cy="151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9"/>
              </a:lnSpc>
            </a:pPr>
            <a:r>
              <a:rPr lang="en-US" sz="12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3012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00250" y="3616709"/>
            <a:ext cx="608735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VIRTUAL COACH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77154" y="291428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3012" y="4451734"/>
            <a:ext cx="9885000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AI-D</a:t>
            </a: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riven Core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Motore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di in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elligenza artificiale dal semplice tracking al coaching attivo.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From Big Data to Smart Data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erpret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azione automatizzata delle metriche per generare valore tangibile.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Performance Decoding</a:t>
            </a: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Analisi qualitativa della corsa per fornire feedback tecnici avanzati e comprensibili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709616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CONNECT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DAG57R5A-f0</dc:identifier>
  <dcterms:modified xsi:type="dcterms:W3CDTF">2011-08-01T06:04:30Z</dcterms:modified>
  <cp:revision>1</cp:revision>
  <dc:title>RUNDEX</dc:title>
</cp:coreProperties>
</file>